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2" r:id="rId4"/>
    <p:sldId id="283" r:id="rId5"/>
    <p:sldId id="272" r:id="rId6"/>
    <p:sldId id="273" r:id="rId7"/>
    <p:sldId id="276" r:id="rId8"/>
    <p:sldId id="277" r:id="rId9"/>
    <p:sldId id="284" r:id="rId10"/>
    <p:sldId id="267" r:id="rId11"/>
    <p:sldId id="268" r:id="rId12"/>
    <p:sldId id="269" r:id="rId13"/>
    <p:sldId id="286" r:id="rId14"/>
    <p:sldId id="285" r:id="rId15"/>
    <p:sldId id="271" r:id="rId16"/>
    <p:sldId id="287" r:id="rId17"/>
    <p:sldId id="266" r:id="rId18"/>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8" d="100"/>
          <a:sy n="48" d="100"/>
        </p:scale>
        <p:origin x="46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143967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407086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37663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127388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285555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403497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425633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112554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254053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63435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FB417-D535-4F00-858C-7F6303510B71}"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3D97A-45F4-4CE7-BD94-F615D0429480}" type="slidenum">
              <a:rPr lang="en-US" smtClean="0"/>
              <a:t>‹#›</a:t>
            </a:fld>
            <a:endParaRPr lang="en-US" dirty="0"/>
          </a:p>
        </p:txBody>
      </p:sp>
    </p:spTree>
    <p:extLst>
      <p:ext uri="{BB962C8B-B14F-4D97-AF65-F5344CB8AC3E}">
        <p14:creationId xmlns:p14="http://schemas.microsoft.com/office/powerpoint/2010/main" val="67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FB417-D535-4F00-858C-7F6303510B71}" type="datetimeFigureOut">
              <a:rPr lang="en-US" smtClean="0"/>
              <a:t>3/13/2018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3D97A-45F4-4CE7-BD94-F615D0429480}" type="slidenum">
              <a:rPr lang="en-US" smtClean="0"/>
              <a:t>‹#›</a:t>
            </a:fld>
            <a:endParaRPr lang="en-US" dirty="0"/>
          </a:p>
        </p:txBody>
      </p:sp>
    </p:spTree>
    <p:extLst>
      <p:ext uri="{BB962C8B-B14F-4D97-AF65-F5344CB8AC3E}">
        <p14:creationId xmlns:p14="http://schemas.microsoft.com/office/powerpoint/2010/main" val="662575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85" y="147484"/>
            <a:ext cx="11828206" cy="1430593"/>
          </a:xfrm>
        </p:spPr>
        <p:txBody>
          <a:bodyPr>
            <a:noAutofit/>
          </a:bodyPr>
          <a:lstStyle/>
          <a:p>
            <a:r>
              <a:rPr lang="en-US" sz="5000" b="1" dirty="0" smtClean="0"/>
              <a:t>Trumpifying the Judiciary: </a:t>
            </a:r>
            <a:br>
              <a:rPr lang="en-US" sz="5000" b="1" dirty="0" smtClean="0"/>
            </a:br>
            <a:r>
              <a:rPr lang="en-US" sz="5000" b="1" dirty="0" smtClean="0"/>
              <a:t>Packing the Federal Courts with Conservatives</a:t>
            </a:r>
            <a:endParaRPr lang="en-US" sz="5000" b="1" dirty="0"/>
          </a:p>
        </p:txBody>
      </p:sp>
      <p:sp>
        <p:nvSpPr>
          <p:cNvPr id="3" name="Subtitle 2"/>
          <p:cNvSpPr>
            <a:spLocks noGrp="1"/>
          </p:cNvSpPr>
          <p:nvPr>
            <p:ph type="subTitle" idx="1"/>
          </p:nvPr>
        </p:nvSpPr>
        <p:spPr>
          <a:xfrm>
            <a:off x="10137057" y="5648632"/>
            <a:ext cx="2040194" cy="980768"/>
          </a:xfrm>
        </p:spPr>
        <p:txBody>
          <a:bodyPr>
            <a:normAutofit fontScale="55000" lnSpcReduction="20000"/>
          </a:bodyPr>
          <a:lstStyle/>
          <a:p>
            <a:r>
              <a:rPr lang="en-US" dirty="0" smtClean="0"/>
              <a:t>Artemus Ward</a:t>
            </a:r>
          </a:p>
          <a:p>
            <a:r>
              <a:rPr lang="en-US" dirty="0" smtClean="0"/>
              <a:t>Northern Illinois University</a:t>
            </a:r>
          </a:p>
          <a:p>
            <a:r>
              <a:rPr lang="en-US" dirty="0" smtClean="0"/>
              <a:t>aeward@niu.edu</a:t>
            </a:r>
            <a:endParaRPr lang="en-US" dirty="0"/>
          </a:p>
        </p:txBody>
      </p:sp>
      <p:pic>
        <p:nvPicPr>
          <p:cNvPr id="4" name="Picture 3"/>
          <p:cNvPicPr>
            <a:picLocks noChangeAspect="1"/>
          </p:cNvPicPr>
          <p:nvPr/>
        </p:nvPicPr>
        <p:blipFill>
          <a:blip r:embed="rId2"/>
          <a:stretch>
            <a:fillRect/>
          </a:stretch>
        </p:blipFill>
        <p:spPr>
          <a:xfrm>
            <a:off x="2187677" y="1778372"/>
            <a:ext cx="7949380" cy="4463883"/>
          </a:xfrm>
          <a:prstGeom prst="rect">
            <a:avLst/>
          </a:prstGeom>
        </p:spPr>
      </p:pic>
    </p:spTree>
    <p:extLst>
      <p:ext uri="{BB962C8B-B14F-4D97-AF65-F5344CB8AC3E}">
        <p14:creationId xmlns:p14="http://schemas.microsoft.com/office/powerpoint/2010/main" val="76451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3" y="116115"/>
            <a:ext cx="11945257" cy="1335314"/>
          </a:xfrm>
        </p:spPr>
        <p:txBody>
          <a:bodyPr>
            <a:normAutofit/>
          </a:bodyPr>
          <a:lstStyle/>
          <a:p>
            <a:pPr algn="ctr"/>
            <a:r>
              <a:rPr lang="en-US" dirty="0" smtClean="0"/>
              <a:t>2016 Exit Poll</a:t>
            </a:r>
            <a:br>
              <a:rPr lang="en-US" dirty="0" smtClean="0"/>
            </a:br>
            <a:r>
              <a:rPr lang="en-US" dirty="0" smtClean="0"/>
              <a:t>Supreme Court Matters More to GOP Voters</a:t>
            </a:r>
            <a:endParaRPr lang="en-US" dirty="0"/>
          </a:p>
        </p:txBody>
      </p:sp>
      <p:sp>
        <p:nvSpPr>
          <p:cNvPr id="3" name="Content Placeholder 2"/>
          <p:cNvSpPr>
            <a:spLocks noGrp="1"/>
          </p:cNvSpPr>
          <p:nvPr>
            <p:ph idx="1"/>
          </p:nvPr>
        </p:nvSpPr>
        <p:spPr>
          <a:xfrm>
            <a:off x="6458858" y="1825624"/>
            <a:ext cx="5602512" cy="4722659"/>
          </a:xfrm>
        </p:spPr>
        <p:txBody>
          <a:bodyPr>
            <a:normAutofit/>
          </a:bodyPr>
          <a:lstStyle/>
          <a:p>
            <a:r>
              <a:rPr lang="en-US" dirty="0" smtClean="0"/>
              <a:t>2016 exit poll showed that nearly 3 out of 4 voters said Supreme Court appointments were an important factor in their vote.</a:t>
            </a:r>
          </a:p>
          <a:p>
            <a:r>
              <a:rPr lang="en-US" dirty="0" smtClean="0"/>
              <a:t>In addition, 21% (most of those Republicans) said it was </a:t>
            </a:r>
            <a:r>
              <a:rPr lang="en-US" b="1" i="1" dirty="0" smtClean="0"/>
              <a:t>the most important factor</a:t>
            </a:r>
            <a:r>
              <a:rPr lang="en-US" dirty="0" smtClean="0"/>
              <a:t>.</a:t>
            </a:r>
          </a:p>
          <a:p>
            <a:r>
              <a:rPr lang="en-US" dirty="0" smtClean="0"/>
              <a:t>Why were Republicans more energized by this issue than Democrats? </a:t>
            </a:r>
          </a:p>
        </p:txBody>
      </p:sp>
      <p:pic>
        <p:nvPicPr>
          <p:cNvPr id="4" name="Picture 3"/>
          <p:cNvPicPr>
            <a:picLocks noChangeAspect="1"/>
          </p:cNvPicPr>
          <p:nvPr/>
        </p:nvPicPr>
        <p:blipFill>
          <a:blip r:embed="rId2"/>
          <a:stretch>
            <a:fillRect/>
          </a:stretch>
        </p:blipFill>
        <p:spPr>
          <a:xfrm>
            <a:off x="334055" y="1824552"/>
            <a:ext cx="6124802" cy="4890346"/>
          </a:xfrm>
          <a:prstGeom prst="rect">
            <a:avLst/>
          </a:prstGeom>
        </p:spPr>
      </p:pic>
    </p:spTree>
    <p:extLst>
      <p:ext uri="{BB962C8B-B14F-4D97-AF65-F5344CB8AC3E}">
        <p14:creationId xmlns:p14="http://schemas.microsoft.com/office/powerpoint/2010/main" val="401520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8298" y="138269"/>
            <a:ext cx="9703559" cy="6610549"/>
          </a:xfrm>
          <a:prstGeom prst="rect">
            <a:avLst/>
          </a:prstGeom>
        </p:spPr>
      </p:pic>
    </p:spTree>
    <p:extLst>
      <p:ext uri="{BB962C8B-B14F-4D97-AF65-F5344CB8AC3E}">
        <p14:creationId xmlns:p14="http://schemas.microsoft.com/office/powerpoint/2010/main" val="1209642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566" y="186591"/>
            <a:ext cx="11780690" cy="6159618"/>
          </a:xfrm>
          <a:prstGeom prst="rect">
            <a:avLst/>
          </a:prstGeom>
        </p:spPr>
      </p:pic>
    </p:spTree>
    <p:extLst>
      <p:ext uri="{BB962C8B-B14F-4D97-AF65-F5344CB8AC3E}">
        <p14:creationId xmlns:p14="http://schemas.microsoft.com/office/powerpoint/2010/main" val="49252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103031"/>
            <a:ext cx="11912958" cy="1017431"/>
          </a:xfrm>
        </p:spPr>
        <p:txBody>
          <a:bodyPr>
            <a:noAutofit/>
          </a:bodyPr>
          <a:lstStyle/>
          <a:p>
            <a:pPr algn="ctr"/>
            <a:r>
              <a:rPr lang="en-US" sz="5200" b="1" dirty="0" smtClean="0"/>
              <a:t>Supreme Court Justice Neil Gorsuch</a:t>
            </a:r>
            <a:endParaRPr lang="en-US" sz="5200" b="1" dirty="0"/>
          </a:p>
        </p:txBody>
      </p:sp>
      <p:sp>
        <p:nvSpPr>
          <p:cNvPr id="3" name="Content Placeholder 2"/>
          <p:cNvSpPr>
            <a:spLocks noGrp="1"/>
          </p:cNvSpPr>
          <p:nvPr>
            <p:ph idx="1"/>
          </p:nvPr>
        </p:nvSpPr>
        <p:spPr>
          <a:xfrm>
            <a:off x="115910" y="3992451"/>
            <a:ext cx="11912958" cy="2743199"/>
          </a:xfrm>
        </p:spPr>
        <p:txBody>
          <a:bodyPr>
            <a:normAutofit fontScale="77500" lnSpcReduction="20000"/>
          </a:bodyPr>
          <a:lstStyle/>
          <a:p>
            <a:r>
              <a:rPr lang="en-US" sz="3600" dirty="0"/>
              <a:t>Trump’s election kept conservative Antonin Scalia’s vacant seat away from the </a:t>
            </a:r>
            <a:r>
              <a:rPr lang="en-US" sz="3600" dirty="0" smtClean="0"/>
              <a:t>Democrats.</a:t>
            </a:r>
          </a:p>
          <a:p>
            <a:r>
              <a:rPr lang="en-US" sz="3600" dirty="0" smtClean="0"/>
              <a:t>Trump’s nominee, appeals court Judge Neil Gorsuch was the </a:t>
            </a:r>
            <a:r>
              <a:rPr lang="en-US" sz="3600" dirty="0"/>
              <a:t>most conservative justice in half a </a:t>
            </a:r>
            <a:r>
              <a:rPr lang="en-US" sz="3600" dirty="0" smtClean="0"/>
              <a:t>century.</a:t>
            </a:r>
          </a:p>
          <a:p>
            <a:r>
              <a:rPr lang="en-US" sz="3600" dirty="0" smtClean="0"/>
              <a:t>Yet Democrats and liberal interest groups chose not to mount a serious challenge to Gorsuch. Why? </a:t>
            </a:r>
          </a:p>
          <a:p>
            <a:r>
              <a:rPr lang="en-US" sz="3600" dirty="0" smtClean="0"/>
              <a:t>Gorsuch was confirmed </a:t>
            </a:r>
            <a:r>
              <a:rPr lang="en-US" sz="3600" dirty="0"/>
              <a:t>by the GOP-controlled </a:t>
            </a:r>
            <a:r>
              <a:rPr lang="en-US" sz="3600" dirty="0" smtClean="0"/>
              <a:t>Senate 54-45. </a:t>
            </a:r>
          </a:p>
        </p:txBody>
      </p:sp>
      <p:pic>
        <p:nvPicPr>
          <p:cNvPr id="4" name="Picture 3"/>
          <p:cNvPicPr>
            <a:picLocks noChangeAspect="1"/>
          </p:cNvPicPr>
          <p:nvPr/>
        </p:nvPicPr>
        <p:blipFill>
          <a:blip r:embed="rId2"/>
          <a:stretch>
            <a:fillRect/>
          </a:stretch>
        </p:blipFill>
        <p:spPr>
          <a:xfrm>
            <a:off x="2451722" y="1005555"/>
            <a:ext cx="6936977" cy="2890817"/>
          </a:xfrm>
          <a:prstGeom prst="rect">
            <a:avLst/>
          </a:prstGeom>
        </p:spPr>
      </p:pic>
    </p:spTree>
    <p:extLst>
      <p:ext uri="{BB962C8B-B14F-4D97-AF65-F5344CB8AC3E}">
        <p14:creationId xmlns:p14="http://schemas.microsoft.com/office/powerpoint/2010/main" val="4262154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911" y="3908323"/>
            <a:ext cx="6120582" cy="2772696"/>
          </a:xfrm>
        </p:spPr>
        <p:txBody>
          <a:bodyPr>
            <a:normAutofit fontScale="92500" lnSpcReduction="20000"/>
          </a:bodyPr>
          <a:lstStyle/>
          <a:p>
            <a:r>
              <a:rPr lang="en-US" dirty="0" smtClean="0"/>
              <a:t>So far, Gorsuch has sided with Thomas in every case.</a:t>
            </a:r>
          </a:p>
          <a:p>
            <a:r>
              <a:rPr lang="en-US" dirty="0" smtClean="0"/>
              <a:t>However, because he has decided so few non-unanimous cases, it is too soon to say how conservative he will be.</a:t>
            </a:r>
          </a:p>
          <a:p>
            <a:r>
              <a:rPr lang="en-US" dirty="0" smtClean="0"/>
              <a:t>Based on his lower-court voting record, he will likely be more conservative than Thomas.</a:t>
            </a:r>
            <a:endParaRPr lang="en-US" dirty="0"/>
          </a:p>
        </p:txBody>
      </p:sp>
      <p:pic>
        <p:nvPicPr>
          <p:cNvPr id="4" name="Picture 3"/>
          <p:cNvPicPr>
            <a:picLocks noChangeAspect="1"/>
          </p:cNvPicPr>
          <p:nvPr/>
        </p:nvPicPr>
        <p:blipFill rotWithShape="1">
          <a:blip r:embed="rId2"/>
          <a:srcRect t="1" b="66030"/>
          <a:stretch/>
        </p:blipFill>
        <p:spPr>
          <a:xfrm>
            <a:off x="171911" y="159466"/>
            <a:ext cx="6120582" cy="3579639"/>
          </a:xfrm>
          <a:prstGeom prst="rect">
            <a:avLst/>
          </a:prstGeom>
        </p:spPr>
      </p:pic>
      <p:pic>
        <p:nvPicPr>
          <p:cNvPr id="5" name="Picture 4"/>
          <p:cNvPicPr>
            <a:picLocks noChangeAspect="1"/>
          </p:cNvPicPr>
          <p:nvPr/>
        </p:nvPicPr>
        <p:blipFill rotWithShape="1">
          <a:blip r:embed="rId2"/>
          <a:srcRect t="29433"/>
          <a:stretch/>
        </p:blipFill>
        <p:spPr>
          <a:xfrm>
            <a:off x="6587459" y="159467"/>
            <a:ext cx="5476875" cy="6654288"/>
          </a:xfrm>
          <a:prstGeom prst="rect">
            <a:avLst/>
          </a:prstGeom>
        </p:spPr>
      </p:pic>
    </p:spTree>
    <p:extLst>
      <p:ext uri="{BB962C8B-B14F-4D97-AF65-F5344CB8AC3E}">
        <p14:creationId xmlns:p14="http://schemas.microsoft.com/office/powerpoint/2010/main" val="857326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048" y="146004"/>
            <a:ext cx="6536442" cy="604623"/>
          </a:xfrm>
        </p:spPr>
        <p:txBody>
          <a:bodyPr>
            <a:normAutofit fontScale="90000"/>
          </a:bodyPr>
          <a:lstStyle/>
          <a:p>
            <a:pPr algn="ctr"/>
            <a:r>
              <a:rPr lang="en-US" dirty="0" smtClean="0"/>
              <a:t>Future Retirements?</a:t>
            </a:r>
            <a:endParaRPr lang="en-US" dirty="0"/>
          </a:p>
        </p:txBody>
      </p:sp>
      <p:sp>
        <p:nvSpPr>
          <p:cNvPr id="3" name="Content Placeholder 2"/>
          <p:cNvSpPr>
            <a:spLocks noGrp="1"/>
          </p:cNvSpPr>
          <p:nvPr>
            <p:ph idx="1"/>
          </p:nvPr>
        </p:nvSpPr>
        <p:spPr>
          <a:xfrm>
            <a:off x="5240740" y="750628"/>
            <a:ext cx="6795750" cy="5930090"/>
          </a:xfrm>
        </p:spPr>
        <p:txBody>
          <a:bodyPr>
            <a:normAutofit fontScale="70000" lnSpcReduction="20000"/>
          </a:bodyPr>
          <a:lstStyle/>
          <a:p>
            <a:r>
              <a:rPr lang="en-US" u="sng" dirty="0" smtClean="0"/>
              <a:t>Liberals:</a:t>
            </a:r>
          </a:p>
          <a:p>
            <a:r>
              <a:rPr lang="en-US" dirty="0" smtClean="0"/>
              <a:t>Ruth Bader Ginsburg – </a:t>
            </a:r>
            <a:r>
              <a:rPr lang="en-US" dirty="0"/>
              <a:t>Born:</a:t>
            </a:r>
            <a:r>
              <a:rPr lang="en-US" b="1" dirty="0"/>
              <a:t> </a:t>
            </a:r>
            <a:r>
              <a:rPr lang="en-US" dirty="0"/>
              <a:t>March 15, 1933 </a:t>
            </a:r>
            <a:r>
              <a:rPr lang="en-US" dirty="0" smtClean="0"/>
              <a:t>(nearly age 85)</a:t>
            </a:r>
          </a:p>
          <a:p>
            <a:r>
              <a:rPr lang="en-US" dirty="0" smtClean="0"/>
              <a:t>Stephen Breyer – </a:t>
            </a:r>
            <a:r>
              <a:rPr lang="en-US" dirty="0"/>
              <a:t>Born: August 15, 1938 </a:t>
            </a:r>
            <a:r>
              <a:rPr lang="en-US" dirty="0" smtClean="0"/>
              <a:t>(will be age 80)</a:t>
            </a:r>
          </a:p>
          <a:p>
            <a:endParaRPr lang="en-US" dirty="0" smtClean="0"/>
          </a:p>
          <a:p>
            <a:r>
              <a:rPr lang="en-US" u="sng" dirty="0" smtClean="0"/>
              <a:t>Conservatives:</a:t>
            </a:r>
          </a:p>
          <a:p>
            <a:r>
              <a:rPr lang="en-US" dirty="0" smtClean="0"/>
              <a:t>Anthony Kennedy – Born: July </a:t>
            </a:r>
            <a:r>
              <a:rPr lang="en-US" dirty="0"/>
              <a:t>23, 1936 </a:t>
            </a:r>
            <a:r>
              <a:rPr lang="en-US" dirty="0" smtClean="0"/>
              <a:t>(will be age 82)</a:t>
            </a:r>
          </a:p>
          <a:p>
            <a:endParaRPr lang="en-US" dirty="0"/>
          </a:p>
          <a:p>
            <a:r>
              <a:rPr lang="en-US" dirty="0" smtClean="0"/>
              <a:t>Average age at death for Supreme Court Justices: 90</a:t>
            </a:r>
          </a:p>
          <a:p>
            <a:r>
              <a:rPr lang="en-US" dirty="0" smtClean="0"/>
              <a:t>Justice John Paul Stevens retired in 2010 at age 90. He will be age 98 in April.</a:t>
            </a:r>
          </a:p>
          <a:p>
            <a:r>
              <a:rPr lang="en-US" dirty="0" smtClean="0"/>
              <a:t>What are the chances that any of these justices will retire in the next few years?</a:t>
            </a:r>
          </a:p>
          <a:p>
            <a:r>
              <a:rPr lang="en-US" dirty="0" smtClean="0"/>
              <a:t>On Feb. 23, 2017, Sen. Ted Cruz (R-TX), a former Supreme Court law clerk, said that he expected a retirement “if not this summer, next summer.” The next day, Ginsburg said: “I </a:t>
            </a:r>
            <a:r>
              <a:rPr lang="en-US" dirty="0"/>
              <a:t>will do this job as long as I can do it full </a:t>
            </a:r>
            <a:r>
              <a:rPr lang="en-US" dirty="0" smtClean="0"/>
              <a:t>steam. When I can't</a:t>
            </a:r>
            <a:r>
              <a:rPr lang="en-US" dirty="0"/>
              <a:t>, that will be the time I will step </a:t>
            </a:r>
            <a:r>
              <a:rPr lang="en-US" dirty="0" smtClean="0"/>
              <a:t>down.” Noting that Stevens departed at 90, she added: “So </a:t>
            </a:r>
            <a:r>
              <a:rPr lang="en-US" dirty="0"/>
              <a:t>I have a way to go</a:t>
            </a:r>
            <a:r>
              <a:rPr lang="en-US" dirty="0" smtClean="0"/>
              <a:t>.”</a:t>
            </a:r>
          </a:p>
          <a:p>
            <a:r>
              <a:rPr lang="en-US" dirty="0" smtClean="0"/>
              <a:t>In the end, it was Kennedy insiders who said he was contemplating retirement.</a:t>
            </a:r>
          </a:p>
        </p:txBody>
      </p:sp>
      <p:pic>
        <p:nvPicPr>
          <p:cNvPr id="5" name="Picture 4"/>
          <p:cNvPicPr>
            <a:picLocks noChangeAspect="1"/>
          </p:cNvPicPr>
          <p:nvPr/>
        </p:nvPicPr>
        <p:blipFill rotWithShape="1">
          <a:blip r:embed="rId2"/>
          <a:srcRect l="41605" r="11099"/>
          <a:stretch/>
        </p:blipFill>
        <p:spPr>
          <a:xfrm>
            <a:off x="122829" y="146005"/>
            <a:ext cx="5117911" cy="6534712"/>
          </a:xfrm>
          <a:prstGeom prst="rect">
            <a:avLst/>
          </a:prstGeom>
        </p:spPr>
      </p:pic>
    </p:spTree>
    <p:extLst>
      <p:ext uri="{BB962C8B-B14F-4D97-AF65-F5344CB8AC3E}">
        <p14:creationId xmlns:p14="http://schemas.microsoft.com/office/powerpoint/2010/main" val="3877926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994" y="365125"/>
            <a:ext cx="5132438" cy="3321972"/>
          </a:xfrm>
        </p:spPr>
        <p:txBody>
          <a:bodyPr>
            <a:normAutofit/>
          </a:bodyPr>
          <a:lstStyle/>
          <a:p>
            <a:pPr algn="ctr"/>
            <a:r>
              <a:rPr lang="en-US" sz="5400" b="1" dirty="0" smtClean="0"/>
              <a:t>2018 Midterm Election and Senate Control</a:t>
            </a:r>
            <a:endParaRPr lang="en-US" sz="5400" b="1" dirty="0"/>
          </a:p>
        </p:txBody>
      </p:sp>
      <p:sp>
        <p:nvSpPr>
          <p:cNvPr id="3" name="Content Placeholder 2"/>
          <p:cNvSpPr>
            <a:spLocks noGrp="1"/>
          </p:cNvSpPr>
          <p:nvPr>
            <p:ph idx="1"/>
          </p:nvPr>
        </p:nvSpPr>
        <p:spPr>
          <a:xfrm>
            <a:off x="132735" y="4689987"/>
            <a:ext cx="11916697" cy="2064773"/>
          </a:xfrm>
        </p:spPr>
        <p:txBody>
          <a:bodyPr>
            <a:normAutofit fontScale="85000" lnSpcReduction="20000"/>
          </a:bodyPr>
          <a:lstStyle/>
          <a:p>
            <a:r>
              <a:rPr lang="en-US" dirty="0" smtClean="0"/>
              <a:t>Currently, the GOP narrowly controls the Senate 51-49.</a:t>
            </a:r>
          </a:p>
          <a:p>
            <a:r>
              <a:rPr lang="en-US" dirty="0" smtClean="0"/>
              <a:t>Only 1/3 of the Senate's 100 seats are up for election in 2018.</a:t>
            </a:r>
          </a:p>
          <a:p>
            <a:r>
              <a:rPr lang="en-US" dirty="0" smtClean="0"/>
              <a:t>The polls show that Americans currently prefer a Democratic-controlled congress. </a:t>
            </a:r>
          </a:p>
          <a:p>
            <a:r>
              <a:rPr lang="en-US" dirty="0" smtClean="0"/>
              <a:t>Should the Democrats win control of the Senate, the President’s pace of judicial appointments will likely slow as he will be forced to nominate moderates if he wants to win confirmation.</a:t>
            </a:r>
          </a:p>
          <a:p>
            <a:endParaRPr lang="en-US" dirty="0"/>
          </a:p>
        </p:txBody>
      </p:sp>
      <p:pic>
        <p:nvPicPr>
          <p:cNvPr id="4" name="Picture 3"/>
          <p:cNvPicPr>
            <a:picLocks noChangeAspect="1"/>
          </p:cNvPicPr>
          <p:nvPr/>
        </p:nvPicPr>
        <p:blipFill>
          <a:blip r:embed="rId2"/>
          <a:stretch>
            <a:fillRect/>
          </a:stretch>
        </p:blipFill>
        <p:spPr>
          <a:xfrm>
            <a:off x="362872" y="166118"/>
            <a:ext cx="6421386" cy="4322386"/>
          </a:xfrm>
          <a:prstGeom prst="rect">
            <a:avLst/>
          </a:prstGeom>
        </p:spPr>
      </p:pic>
    </p:spTree>
    <p:extLst>
      <p:ext uri="{BB962C8B-B14F-4D97-AF65-F5344CB8AC3E}">
        <p14:creationId xmlns:p14="http://schemas.microsoft.com/office/powerpoint/2010/main" val="2217434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5" y="143899"/>
            <a:ext cx="6975989" cy="1773391"/>
          </a:xfrm>
        </p:spPr>
        <p:txBody>
          <a:bodyPr>
            <a:normAutofit/>
          </a:bodyPr>
          <a:lstStyle/>
          <a:p>
            <a:pPr algn="ctr"/>
            <a:r>
              <a:rPr lang="en-US" sz="6600" b="1" dirty="0" smtClean="0"/>
              <a:t>Conclusion</a:t>
            </a:r>
            <a:endParaRPr lang="en-US" sz="6600" b="1" dirty="0"/>
          </a:p>
        </p:txBody>
      </p:sp>
      <p:sp>
        <p:nvSpPr>
          <p:cNvPr id="3" name="Content Placeholder 2"/>
          <p:cNvSpPr>
            <a:spLocks noGrp="1"/>
          </p:cNvSpPr>
          <p:nvPr>
            <p:ph idx="1"/>
          </p:nvPr>
        </p:nvSpPr>
        <p:spPr>
          <a:xfrm>
            <a:off x="147483" y="2507226"/>
            <a:ext cx="11931445" cy="4218039"/>
          </a:xfrm>
        </p:spPr>
        <p:txBody>
          <a:bodyPr>
            <a:normAutofit lnSpcReduction="10000"/>
          </a:bodyPr>
          <a:lstStyle/>
          <a:p>
            <a:r>
              <a:rPr lang="en-US" dirty="0" smtClean="0"/>
              <a:t>Trump has been very successful in packing the federal </a:t>
            </a:r>
          </a:p>
          <a:p>
            <a:pPr marL="0" indent="0">
              <a:buNone/>
            </a:pPr>
            <a:r>
              <a:rPr lang="en-US" dirty="0"/>
              <a:t> </a:t>
            </a:r>
            <a:r>
              <a:rPr lang="en-US" dirty="0" smtClean="0"/>
              <a:t>   judiciary with conservative judges.</a:t>
            </a:r>
          </a:p>
          <a:p>
            <a:r>
              <a:rPr lang="en-US" dirty="0" smtClean="0"/>
              <a:t>To what extent will the GOP be able to continue to pack the courts in 2018 given that they may lose control of the Senate beginning in 2019?</a:t>
            </a:r>
          </a:p>
          <a:p>
            <a:r>
              <a:rPr lang="en-US" dirty="0" smtClean="0"/>
              <a:t>The latest slate of 9 nominees provides some clues. The White House worked with home-state Senators on 3 conservative, highly qualified appeals court nominees securing strong support from the Democratic Senators in Illinois and Hawaii. Five of the 9 are expected to win quick confirmation.</a:t>
            </a:r>
          </a:p>
          <a:p>
            <a:r>
              <a:rPr lang="en-US" dirty="0" smtClean="0"/>
              <a:t>Should Justice Kennedy retire now or wait until after the 2018 midterm election – or even the 2020 presidential election?</a:t>
            </a:r>
          </a:p>
          <a:p>
            <a:endParaRPr lang="en-US" dirty="0"/>
          </a:p>
        </p:txBody>
      </p:sp>
      <p:pic>
        <p:nvPicPr>
          <p:cNvPr id="4" name="Picture 3"/>
          <p:cNvPicPr>
            <a:picLocks noChangeAspect="1"/>
          </p:cNvPicPr>
          <p:nvPr/>
        </p:nvPicPr>
        <p:blipFill>
          <a:blip r:embed="rId2"/>
          <a:stretch>
            <a:fillRect/>
          </a:stretch>
        </p:blipFill>
        <p:spPr>
          <a:xfrm>
            <a:off x="8332840" y="143898"/>
            <a:ext cx="3746088" cy="3121741"/>
          </a:xfrm>
          <a:prstGeom prst="rect">
            <a:avLst/>
          </a:prstGeom>
        </p:spPr>
      </p:pic>
    </p:spTree>
    <p:extLst>
      <p:ext uri="{BB962C8B-B14F-4D97-AF65-F5344CB8AC3E}">
        <p14:creationId xmlns:p14="http://schemas.microsoft.com/office/powerpoint/2010/main" val="270122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06" y="143899"/>
            <a:ext cx="9395088" cy="1124461"/>
          </a:xfrm>
        </p:spPr>
        <p:txBody>
          <a:bodyPr>
            <a:noAutofit/>
          </a:bodyPr>
          <a:lstStyle/>
          <a:p>
            <a:pPr algn="ctr"/>
            <a:r>
              <a:rPr lang="en-US" sz="6600" b="1" dirty="0" smtClean="0"/>
              <a:t>Federal Judicial Vacancies</a:t>
            </a:r>
            <a:endParaRPr lang="en-US" sz="6600" b="1" dirty="0"/>
          </a:p>
        </p:txBody>
      </p:sp>
      <p:sp>
        <p:nvSpPr>
          <p:cNvPr id="3" name="Content Placeholder 2"/>
          <p:cNvSpPr>
            <a:spLocks noGrp="1"/>
          </p:cNvSpPr>
          <p:nvPr>
            <p:ph idx="1"/>
          </p:nvPr>
        </p:nvSpPr>
        <p:spPr>
          <a:xfrm>
            <a:off x="9719187" y="143900"/>
            <a:ext cx="2344993" cy="6566617"/>
          </a:xfrm>
        </p:spPr>
        <p:txBody>
          <a:bodyPr>
            <a:normAutofit fontScale="85000" lnSpcReduction="20000"/>
          </a:bodyPr>
          <a:lstStyle/>
          <a:p>
            <a:r>
              <a:rPr lang="en-US" dirty="0" smtClean="0"/>
              <a:t>According to the Constitution, the president formally nominates potential judges.</a:t>
            </a:r>
          </a:p>
          <a:p>
            <a:r>
              <a:rPr lang="en-US" dirty="0" smtClean="0"/>
              <a:t>Yet it is actually the Senators who choose the nominees because all federal district courts are contained within individual states while the courts of appeals are regional covering multiple states.</a:t>
            </a:r>
            <a:endParaRPr lang="en-US" dirty="0"/>
          </a:p>
        </p:txBody>
      </p:sp>
      <p:pic>
        <p:nvPicPr>
          <p:cNvPr id="4" name="Picture 3"/>
          <p:cNvPicPr>
            <a:picLocks noChangeAspect="1"/>
          </p:cNvPicPr>
          <p:nvPr/>
        </p:nvPicPr>
        <p:blipFill rotWithShape="1">
          <a:blip r:embed="rId2"/>
          <a:srcRect r="8899"/>
          <a:stretch/>
        </p:blipFill>
        <p:spPr>
          <a:xfrm>
            <a:off x="222503" y="1386350"/>
            <a:ext cx="9395088" cy="4999704"/>
          </a:xfrm>
          <a:prstGeom prst="rect">
            <a:avLst/>
          </a:prstGeom>
        </p:spPr>
      </p:pic>
    </p:spTree>
    <p:extLst>
      <p:ext uri="{BB962C8B-B14F-4D97-AF65-F5344CB8AC3E}">
        <p14:creationId xmlns:p14="http://schemas.microsoft.com/office/powerpoint/2010/main" val="3814886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147719"/>
            <a:ext cx="9011265" cy="751932"/>
          </a:xfrm>
        </p:spPr>
        <p:txBody>
          <a:bodyPr>
            <a:noAutofit/>
          </a:bodyPr>
          <a:lstStyle/>
          <a:p>
            <a:pPr algn="ctr"/>
            <a:r>
              <a:rPr lang="en-US" sz="5400" b="1" dirty="0" smtClean="0"/>
              <a:t>Trumpifying the Judiciary</a:t>
            </a:r>
            <a:endParaRPr lang="en-US" sz="5400" b="1" dirty="0"/>
          </a:p>
        </p:txBody>
      </p:sp>
      <p:sp>
        <p:nvSpPr>
          <p:cNvPr id="3" name="Content Placeholder 2"/>
          <p:cNvSpPr>
            <a:spLocks noGrp="1"/>
          </p:cNvSpPr>
          <p:nvPr>
            <p:ph idx="1"/>
          </p:nvPr>
        </p:nvSpPr>
        <p:spPr>
          <a:xfrm>
            <a:off x="176982" y="899651"/>
            <a:ext cx="9202992" cy="5849491"/>
          </a:xfrm>
        </p:spPr>
        <p:txBody>
          <a:bodyPr>
            <a:normAutofit lnSpcReduction="10000"/>
          </a:bodyPr>
          <a:lstStyle/>
          <a:p>
            <a:r>
              <a:rPr lang="en-US" dirty="0" smtClean="0"/>
              <a:t>In </a:t>
            </a:r>
            <a:r>
              <a:rPr lang="en-US" dirty="0"/>
              <a:t>the final two years of Obama’s presidency, Senate Republicans engaged in tenacious obstruction to leave as many judicial vacancies unfilled as possible</a:t>
            </a:r>
            <a:r>
              <a:rPr lang="en-US" dirty="0" smtClean="0"/>
              <a:t>. Also, conservative federal judges waited to time their “retirements” for a GOP president.</a:t>
            </a:r>
          </a:p>
          <a:p>
            <a:r>
              <a:rPr lang="en-US" dirty="0" smtClean="0"/>
              <a:t>In addition to the still-defunct filibuster for lower-court nominees, in Nov. 2017, </a:t>
            </a:r>
            <a:r>
              <a:rPr lang="en-US" dirty="0"/>
              <a:t>breaking a 100-year-old tradition, </a:t>
            </a:r>
            <a:r>
              <a:rPr lang="en-US" dirty="0" smtClean="0"/>
              <a:t>the Senate GOP </a:t>
            </a:r>
            <a:r>
              <a:rPr lang="en-US" dirty="0"/>
              <a:t>eliminated the “blue slip” rule that allowed home-state senators to object to </a:t>
            </a:r>
            <a:r>
              <a:rPr lang="en-US" dirty="0" smtClean="0"/>
              <a:t>(and therefore block) particularly </a:t>
            </a:r>
            <a:r>
              <a:rPr lang="en-US" dirty="0"/>
              <a:t>problematic nominees. </a:t>
            </a:r>
            <a:endParaRPr lang="en-US" dirty="0" smtClean="0"/>
          </a:p>
          <a:p>
            <a:r>
              <a:rPr lang="en-US" dirty="0" smtClean="0"/>
              <a:t>The </a:t>
            </a:r>
            <a:r>
              <a:rPr lang="en-US" dirty="0"/>
              <a:t>rush to Trumpify the judiciary includes nominees rated unqualified by the American Bar Association, nominees with </a:t>
            </a:r>
            <a:r>
              <a:rPr lang="en-US" dirty="0" smtClean="0"/>
              <a:t>extreme </a:t>
            </a:r>
            <a:r>
              <a:rPr lang="en-US" dirty="0"/>
              <a:t>conservative </a:t>
            </a:r>
            <a:r>
              <a:rPr lang="en-US" dirty="0" smtClean="0"/>
              <a:t>views, nominees more white and male than have been selected in nearly 40 years, </a:t>
            </a:r>
            <a:r>
              <a:rPr lang="en-US" dirty="0"/>
              <a:t>and nominees significantly younger (and, therefore, likely to serve longer) than those of previous presidents. </a:t>
            </a:r>
            <a:endParaRPr lang="en-US" dirty="0" smtClean="0"/>
          </a:p>
        </p:txBody>
      </p:sp>
      <p:pic>
        <p:nvPicPr>
          <p:cNvPr id="5" name="Picture 4"/>
          <p:cNvPicPr>
            <a:picLocks noChangeAspect="1"/>
          </p:cNvPicPr>
          <p:nvPr/>
        </p:nvPicPr>
        <p:blipFill>
          <a:blip r:embed="rId2"/>
          <a:stretch>
            <a:fillRect/>
          </a:stretch>
        </p:blipFill>
        <p:spPr>
          <a:xfrm>
            <a:off x="9379974" y="147719"/>
            <a:ext cx="2610464" cy="4389513"/>
          </a:xfrm>
          <a:prstGeom prst="rect">
            <a:avLst/>
          </a:prstGeom>
        </p:spPr>
      </p:pic>
      <p:pic>
        <p:nvPicPr>
          <p:cNvPr id="6" name="Picture 5"/>
          <p:cNvPicPr>
            <a:picLocks noChangeAspect="1"/>
          </p:cNvPicPr>
          <p:nvPr/>
        </p:nvPicPr>
        <p:blipFill>
          <a:blip r:embed="rId3"/>
          <a:stretch>
            <a:fillRect/>
          </a:stretch>
        </p:blipFill>
        <p:spPr>
          <a:xfrm>
            <a:off x="9379974" y="4710793"/>
            <a:ext cx="2580047" cy="1897354"/>
          </a:xfrm>
          <a:prstGeom prst="rect">
            <a:avLst/>
          </a:prstGeom>
        </p:spPr>
      </p:pic>
    </p:spTree>
    <p:extLst>
      <p:ext uri="{BB962C8B-B14F-4D97-AF65-F5344CB8AC3E}">
        <p14:creationId xmlns:p14="http://schemas.microsoft.com/office/powerpoint/2010/main" val="2108349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44" y="103239"/>
            <a:ext cx="8109155" cy="1297857"/>
          </a:xfrm>
        </p:spPr>
        <p:txBody>
          <a:bodyPr>
            <a:normAutofit/>
          </a:bodyPr>
          <a:lstStyle/>
          <a:p>
            <a:pPr algn="ctr"/>
            <a:r>
              <a:rPr lang="en-US" sz="6000" b="1" dirty="0" smtClean="0"/>
              <a:t>The Selection Process</a:t>
            </a:r>
            <a:endParaRPr lang="en-US" sz="6000" b="1" dirty="0"/>
          </a:p>
        </p:txBody>
      </p:sp>
      <p:sp>
        <p:nvSpPr>
          <p:cNvPr id="3" name="Content Placeholder 2"/>
          <p:cNvSpPr>
            <a:spLocks noGrp="1"/>
          </p:cNvSpPr>
          <p:nvPr>
            <p:ph idx="1"/>
          </p:nvPr>
        </p:nvSpPr>
        <p:spPr>
          <a:xfrm>
            <a:off x="147484" y="1401097"/>
            <a:ext cx="11916697" cy="5397910"/>
          </a:xfrm>
        </p:spPr>
        <p:txBody>
          <a:bodyPr>
            <a:normAutofit lnSpcReduction="10000"/>
          </a:bodyPr>
          <a:lstStyle/>
          <a:p>
            <a:r>
              <a:rPr lang="en-US" dirty="0"/>
              <a:t>Trump’s own participation in the selection process varies based on the court. </a:t>
            </a:r>
            <a:endParaRPr lang="en-US" dirty="0" smtClean="0"/>
          </a:p>
          <a:p>
            <a:r>
              <a:rPr lang="en-US" dirty="0" smtClean="0"/>
              <a:t>For </a:t>
            </a:r>
            <a:r>
              <a:rPr lang="en-US" dirty="0"/>
              <a:t>the Supreme Court opening, </a:t>
            </a:r>
            <a:r>
              <a:rPr lang="en-US" dirty="0" smtClean="0"/>
              <a:t>Trump </a:t>
            </a:r>
            <a:r>
              <a:rPr lang="en-US" dirty="0"/>
              <a:t>personally interviewed four candidates, making his final decision after meeting each of them once. </a:t>
            </a:r>
            <a:endParaRPr lang="en-US" dirty="0" smtClean="0"/>
          </a:p>
          <a:p>
            <a:r>
              <a:rPr lang="en-US" dirty="0" smtClean="0"/>
              <a:t>For </a:t>
            </a:r>
            <a:r>
              <a:rPr lang="en-US" dirty="0"/>
              <a:t>circuit and district judges, the President signs off on the final decision after the interview and vetting process is complete. </a:t>
            </a:r>
            <a:endParaRPr lang="en-US" dirty="0" smtClean="0"/>
          </a:p>
          <a:p>
            <a:r>
              <a:rPr lang="en-US" dirty="0" smtClean="0"/>
              <a:t>But </a:t>
            </a:r>
            <a:r>
              <a:rPr lang="en-US" dirty="0"/>
              <a:t>Trump and his team are in sync on what they want in a nominee: judges who are originalists and textualists, meaning they interpret laws based on what they say is the original intent of the Constitution’s framers and based purely on the text, without considering shifting social values or paying much heed to legislative history. </a:t>
            </a:r>
            <a:endParaRPr lang="en-US" dirty="0" smtClean="0"/>
          </a:p>
          <a:p>
            <a:r>
              <a:rPr lang="en-US" dirty="0" smtClean="0"/>
              <a:t>They </a:t>
            </a:r>
            <a:r>
              <a:rPr lang="en-US" dirty="0"/>
              <a:t>also want judges who worry about regulations and what they see as the increasing power of unelected bureaucrats, a phenomenon </a:t>
            </a:r>
            <a:r>
              <a:rPr lang="en-US" dirty="0" smtClean="0"/>
              <a:t>White House Counsel Don McGahn (above), who is in charge of judicial nominees, </a:t>
            </a:r>
            <a:r>
              <a:rPr lang="en-US" dirty="0"/>
              <a:t>calls the administrative state.</a:t>
            </a:r>
          </a:p>
        </p:txBody>
      </p:sp>
      <p:pic>
        <p:nvPicPr>
          <p:cNvPr id="4" name="Picture 3"/>
          <p:cNvPicPr>
            <a:picLocks noChangeAspect="1"/>
          </p:cNvPicPr>
          <p:nvPr/>
        </p:nvPicPr>
        <p:blipFill>
          <a:blip r:embed="rId2"/>
          <a:stretch>
            <a:fillRect/>
          </a:stretch>
        </p:blipFill>
        <p:spPr>
          <a:xfrm>
            <a:off x="838200" y="89478"/>
            <a:ext cx="1961323" cy="1358625"/>
          </a:xfrm>
          <a:prstGeom prst="rect">
            <a:avLst/>
          </a:prstGeom>
        </p:spPr>
      </p:pic>
    </p:spTree>
    <p:extLst>
      <p:ext uri="{BB962C8B-B14F-4D97-AF65-F5344CB8AC3E}">
        <p14:creationId xmlns:p14="http://schemas.microsoft.com/office/powerpoint/2010/main" val="2469532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132736"/>
            <a:ext cx="11415252" cy="825910"/>
          </a:xfrm>
        </p:spPr>
        <p:txBody>
          <a:bodyPr>
            <a:noAutofit/>
          </a:bodyPr>
          <a:lstStyle/>
          <a:p>
            <a:pPr algn="ctr"/>
            <a:r>
              <a:rPr lang="en-US" sz="5400" b="1" dirty="0"/>
              <a:t>Trump </a:t>
            </a:r>
            <a:r>
              <a:rPr lang="en-US" sz="5400" b="1" dirty="0" smtClean="0"/>
              <a:t>Appointing Judges </a:t>
            </a:r>
            <a:r>
              <a:rPr lang="en-US" sz="5400" b="1" dirty="0"/>
              <a:t>at </a:t>
            </a:r>
            <a:r>
              <a:rPr lang="en-US" sz="5400" b="1" dirty="0" smtClean="0"/>
              <a:t>Rapid </a:t>
            </a:r>
            <a:r>
              <a:rPr lang="en-US" sz="5400" b="1" dirty="0"/>
              <a:t>P</a:t>
            </a:r>
            <a:r>
              <a:rPr lang="en-US" sz="5400" b="1" dirty="0" smtClean="0"/>
              <a:t>ace</a:t>
            </a:r>
            <a:endParaRPr lang="en-US" sz="5400" b="1" dirty="0"/>
          </a:p>
        </p:txBody>
      </p:sp>
      <p:sp>
        <p:nvSpPr>
          <p:cNvPr id="3" name="Content Placeholder 2"/>
          <p:cNvSpPr>
            <a:spLocks noGrp="1"/>
          </p:cNvSpPr>
          <p:nvPr>
            <p:ph idx="1"/>
          </p:nvPr>
        </p:nvSpPr>
        <p:spPr>
          <a:xfrm>
            <a:off x="174524" y="1106130"/>
            <a:ext cx="8774912" cy="5604387"/>
          </a:xfrm>
        </p:spPr>
        <p:txBody>
          <a:bodyPr>
            <a:normAutofit/>
          </a:bodyPr>
          <a:lstStyle/>
          <a:p>
            <a:r>
              <a:rPr lang="en-US" dirty="0" smtClean="0"/>
              <a:t>Despite the large number of vacancies, one year into his presidency, Donald Trump is among the most successful presidents when it comes to appointing federal judges.</a:t>
            </a:r>
          </a:p>
          <a:p>
            <a:r>
              <a:rPr lang="en-US" dirty="0" smtClean="0"/>
              <a:t>Trump has spent his first year rapidly filling judgeships at Supreme, appellate and District Court levels.</a:t>
            </a:r>
          </a:p>
          <a:p>
            <a:r>
              <a:rPr lang="en-US" dirty="0" smtClean="0"/>
              <a:t>Trump is ranked No. 6 of 19 presidents appointing the highest number of federal judges in their first year.</a:t>
            </a:r>
          </a:p>
          <a:p>
            <a:r>
              <a:rPr lang="en-US" dirty="0" smtClean="0"/>
              <a:t>“We’re filling up the courts with really talented people who understand and read the Constitution for what it says,” Trump said. “It’s already having a tremendous impact. These appointments are going to be one of the most important things, if not the most important thing, we do.”</a:t>
            </a:r>
            <a:endParaRPr lang="en-US" dirty="0"/>
          </a:p>
        </p:txBody>
      </p:sp>
      <p:pic>
        <p:nvPicPr>
          <p:cNvPr id="4" name="Picture 3"/>
          <p:cNvPicPr>
            <a:picLocks noChangeAspect="1"/>
          </p:cNvPicPr>
          <p:nvPr/>
        </p:nvPicPr>
        <p:blipFill rotWithShape="1">
          <a:blip r:embed="rId2"/>
          <a:srcRect l="29140" r="21344"/>
          <a:stretch/>
        </p:blipFill>
        <p:spPr>
          <a:xfrm>
            <a:off x="9065469" y="958646"/>
            <a:ext cx="2705698" cy="3642851"/>
          </a:xfrm>
          <a:prstGeom prst="rect">
            <a:avLst/>
          </a:prstGeom>
        </p:spPr>
      </p:pic>
      <p:pic>
        <p:nvPicPr>
          <p:cNvPr id="5" name="Picture 4"/>
          <p:cNvPicPr>
            <a:picLocks noChangeAspect="1"/>
          </p:cNvPicPr>
          <p:nvPr/>
        </p:nvPicPr>
        <p:blipFill>
          <a:blip r:embed="rId3"/>
          <a:stretch>
            <a:fillRect/>
          </a:stretch>
        </p:blipFill>
        <p:spPr>
          <a:xfrm>
            <a:off x="9056849" y="4674778"/>
            <a:ext cx="2714318" cy="2035739"/>
          </a:xfrm>
          <a:prstGeom prst="rect">
            <a:avLst/>
          </a:prstGeom>
        </p:spPr>
      </p:pic>
    </p:spTree>
    <p:extLst>
      <p:ext uri="{BB962C8B-B14F-4D97-AF65-F5344CB8AC3E}">
        <p14:creationId xmlns:p14="http://schemas.microsoft.com/office/powerpoint/2010/main" val="3058059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889" y="147484"/>
            <a:ext cx="5495925" cy="1371600"/>
          </a:xfrm>
          <a:prstGeom prst="rect">
            <a:avLst/>
          </a:prstGeom>
        </p:spPr>
      </p:pic>
      <p:pic>
        <p:nvPicPr>
          <p:cNvPr id="5" name="Picture 4"/>
          <p:cNvPicPr>
            <a:picLocks noChangeAspect="1"/>
          </p:cNvPicPr>
          <p:nvPr/>
        </p:nvPicPr>
        <p:blipFill>
          <a:blip r:embed="rId3"/>
          <a:stretch>
            <a:fillRect/>
          </a:stretch>
        </p:blipFill>
        <p:spPr>
          <a:xfrm>
            <a:off x="309716" y="1555783"/>
            <a:ext cx="5143500" cy="1914525"/>
          </a:xfrm>
          <a:prstGeom prst="rect">
            <a:avLst/>
          </a:prstGeom>
        </p:spPr>
      </p:pic>
      <p:pic>
        <p:nvPicPr>
          <p:cNvPr id="6" name="Picture 5"/>
          <p:cNvPicPr>
            <a:picLocks noChangeAspect="1"/>
          </p:cNvPicPr>
          <p:nvPr/>
        </p:nvPicPr>
        <p:blipFill>
          <a:blip r:embed="rId4"/>
          <a:stretch>
            <a:fillRect/>
          </a:stretch>
        </p:blipFill>
        <p:spPr>
          <a:xfrm>
            <a:off x="313864" y="3436510"/>
            <a:ext cx="4819650" cy="1143000"/>
          </a:xfrm>
          <a:prstGeom prst="rect">
            <a:avLst/>
          </a:prstGeom>
        </p:spPr>
      </p:pic>
      <p:pic>
        <p:nvPicPr>
          <p:cNvPr id="7" name="Picture 6"/>
          <p:cNvPicPr>
            <a:picLocks noChangeAspect="1"/>
          </p:cNvPicPr>
          <p:nvPr/>
        </p:nvPicPr>
        <p:blipFill>
          <a:blip r:embed="rId5"/>
          <a:stretch>
            <a:fillRect/>
          </a:stretch>
        </p:blipFill>
        <p:spPr>
          <a:xfrm>
            <a:off x="309716" y="4569438"/>
            <a:ext cx="5105400" cy="1190625"/>
          </a:xfrm>
          <a:prstGeom prst="rect">
            <a:avLst/>
          </a:prstGeom>
        </p:spPr>
      </p:pic>
      <p:pic>
        <p:nvPicPr>
          <p:cNvPr id="8" name="Picture 7"/>
          <p:cNvPicPr>
            <a:picLocks noChangeAspect="1"/>
          </p:cNvPicPr>
          <p:nvPr/>
        </p:nvPicPr>
        <p:blipFill>
          <a:blip r:embed="rId6"/>
          <a:stretch>
            <a:fillRect/>
          </a:stretch>
        </p:blipFill>
        <p:spPr>
          <a:xfrm>
            <a:off x="281141" y="5705475"/>
            <a:ext cx="5133975" cy="1152525"/>
          </a:xfrm>
          <a:prstGeom prst="rect">
            <a:avLst/>
          </a:prstGeom>
        </p:spPr>
      </p:pic>
      <p:pic>
        <p:nvPicPr>
          <p:cNvPr id="9" name="Picture 8"/>
          <p:cNvPicPr>
            <a:picLocks noChangeAspect="1"/>
          </p:cNvPicPr>
          <p:nvPr/>
        </p:nvPicPr>
        <p:blipFill>
          <a:blip r:embed="rId7"/>
          <a:stretch>
            <a:fillRect/>
          </a:stretch>
        </p:blipFill>
        <p:spPr>
          <a:xfrm>
            <a:off x="6144239" y="140110"/>
            <a:ext cx="5124450" cy="2447925"/>
          </a:xfrm>
          <a:prstGeom prst="rect">
            <a:avLst/>
          </a:prstGeom>
        </p:spPr>
      </p:pic>
      <p:pic>
        <p:nvPicPr>
          <p:cNvPr id="10" name="Picture 9"/>
          <p:cNvPicPr>
            <a:picLocks noChangeAspect="1"/>
          </p:cNvPicPr>
          <p:nvPr/>
        </p:nvPicPr>
        <p:blipFill>
          <a:blip r:embed="rId8"/>
          <a:stretch>
            <a:fillRect/>
          </a:stretch>
        </p:blipFill>
        <p:spPr>
          <a:xfrm>
            <a:off x="6296485" y="2632280"/>
            <a:ext cx="5114925" cy="1504950"/>
          </a:xfrm>
          <a:prstGeom prst="rect">
            <a:avLst/>
          </a:prstGeom>
        </p:spPr>
      </p:pic>
      <p:pic>
        <p:nvPicPr>
          <p:cNvPr id="11" name="Picture 10"/>
          <p:cNvPicPr>
            <a:picLocks noChangeAspect="1"/>
          </p:cNvPicPr>
          <p:nvPr/>
        </p:nvPicPr>
        <p:blipFill>
          <a:blip r:embed="rId9"/>
          <a:stretch>
            <a:fillRect/>
          </a:stretch>
        </p:blipFill>
        <p:spPr>
          <a:xfrm>
            <a:off x="6296485" y="4137230"/>
            <a:ext cx="5133975" cy="1524000"/>
          </a:xfrm>
          <a:prstGeom prst="rect">
            <a:avLst/>
          </a:prstGeom>
        </p:spPr>
      </p:pic>
      <p:pic>
        <p:nvPicPr>
          <p:cNvPr id="12" name="Picture 11"/>
          <p:cNvPicPr>
            <a:picLocks noChangeAspect="1"/>
          </p:cNvPicPr>
          <p:nvPr/>
        </p:nvPicPr>
        <p:blipFill>
          <a:blip r:embed="rId10"/>
          <a:stretch>
            <a:fillRect/>
          </a:stretch>
        </p:blipFill>
        <p:spPr>
          <a:xfrm>
            <a:off x="6296485" y="5661230"/>
            <a:ext cx="5143500" cy="1162050"/>
          </a:xfrm>
          <a:prstGeom prst="rect">
            <a:avLst/>
          </a:prstGeom>
        </p:spPr>
      </p:pic>
    </p:spTree>
    <p:extLst>
      <p:ext uri="{BB962C8B-B14F-4D97-AF65-F5344CB8AC3E}">
        <p14:creationId xmlns:p14="http://schemas.microsoft.com/office/powerpoint/2010/main" val="155680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055" y="131198"/>
            <a:ext cx="5395197" cy="6608815"/>
          </a:xfrm>
          <a:prstGeom prst="rect">
            <a:avLst/>
          </a:prstGeom>
        </p:spPr>
      </p:pic>
      <p:sp>
        <p:nvSpPr>
          <p:cNvPr id="4" name="Content Placeholder 3"/>
          <p:cNvSpPr>
            <a:spLocks noGrp="1"/>
          </p:cNvSpPr>
          <p:nvPr>
            <p:ph idx="1"/>
          </p:nvPr>
        </p:nvSpPr>
        <p:spPr>
          <a:xfrm>
            <a:off x="5707625" y="219771"/>
            <a:ext cx="6312309" cy="2405525"/>
          </a:xfrm>
        </p:spPr>
        <p:txBody>
          <a:bodyPr>
            <a:normAutofit fontScale="77500" lnSpcReduction="20000"/>
          </a:bodyPr>
          <a:lstStyle/>
          <a:p>
            <a:r>
              <a:rPr lang="en-US" dirty="0"/>
              <a:t>Trump </a:t>
            </a:r>
            <a:r>
              <a:rPr lang="en-US" dirty="0" smtClean="0"/>
              <a:t>appointed </a:t>
            </a:r>
            <a:r>
              <a:rPr lang="en-US" dirty="0"/>
              <a:t>23 </a:t>
            </a:r>
            <a:r>
              <a:rPr lang="en-US" dirty="0" smtClean="0"/>
              <a:t>federal judges </a:t>
            </a:r>
            <a:r>
              <a:rPr lang="en-US" dirty="0"/>
              <a:t>as of Jan. 17. Most of them replaced judges appointed by a Republican president; six replaced judges appointed by a Democrat.</a:t>
            </a:r>
          </a:p>
          <a:p>
            <a:r>
              <a:rPr lang="en-US" dirty="0" smtClean="0"/>
              <a:t>Four </a:t>
            </a:r>
            <a:r>
              <a:rPr lang="en-US" dirty="0"/>
              <a:t>of the appointments to the appellate courts replaced appointees by Democratic presidents – two from Jimmy Carter and two from Bill Clinton. Two of the appointments to the District Courts replaced Obama appointees.</a:t>
            </a:r>
          </a:p>
        </p:txBody>
      </p:sp>
      <p:pic>
        <p:nvPicPr>
          <p:cNvPr id="5" name="Picture 4"/>
          <p:cNvPicPr>
            <a:picLocks noChangeAspect="1"/>
          </p:cNvPicPr>
          <p:nvPr/>
        </p:nvPicPr>
        <p:blipFill>
          <a:blip r:embed="rId3"/>
          <a:stretch>
            <a:fillRect/>
          </a:stretch>
        </p:blipFill>
        <p:spPr>
          <a:xfrm>
            <a:off x="5518252" y="2713868"/>
            <a:ext cx="5646277" cy="4026146"/>
          </a:xfrm>
          <a:prstGeom prst="rect">
            <a:avLst/>
          </a:prstGeom>
        </p:spPr>
      </p:pic>
    </p:spTree>
    <p:extLst>
      <p:ext uri="{BB962C8B-B14F-4D97-AF65-F5344CB8AC3E}">
        <p14:creationId xmlns:p14="http://schemas.microsoft.com/office/powerpoint/2010/main" val="3060719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951" y="223285"/>
            <a:ext cx="9985443" cy="6434059"/>
          </a:xfrm>
          <a:prstGeom prst="rect">
            <a:avLst/>
          </a:prstGeom>
        </p:spPr>
      </p:pic>
      <p:sp>
        <p:nvSpPr>
          <p:cNvPr id="4" name="Content Placeholder 3"/>
          <p:cNvSpPr>
            <a:spLocks noGrp="1"/>
          </p:cNvSpPr>
          <p:nvPr>
            <p:ph idx="1"/>
          </p:nvPr>
        </p:nvSpPr>
        <p:spPr>
          <a:xfrm>
            <a:off x="10117394" y="353961"/>
            <a:ext cx="2074606" cy="6303383"/>
          </a:xfrm>
        </p:spPr>
        <p:txBody>
          <a:bodyPr>
            <a:normAutofit/>
          </a:bodyPr>
          <a:lstStyle/>
          <a:p>
            <a:r>
              <a:rPr lang="en-US" sz="2000" dirty="0" smtClean="0"/>
              <a:t>While there was generally an upward trend in women and minority appointments through the Obama administration, Democrats have always appointed more than their predecessors and successors.</a:t>
            </a:r>
          </a:p>
          <a:p>
            <a:r>
              <a:rPr lang="en-US" sz="2000" dirty="0" smtClean="0"/>
              <a:t>However, Trump’s numbers are the lowest in nearly 40 years.</a:t>
            </a:r>
          </a:p>
          <a:p>
            <a:r>
              <a:rPr lang="en-US" sz="2000" dirty="0" smtClean="0"/>
              <a:t>Why?</a:t>
            </a:r>
            <a:endParaRPr lang="en-US" sz="2000" dirty="0"/>
          </a:p>
        </p:txBody>
      </p:sp>
    </p:spTree>
    <p:extLst>
      <p:ext uri="{BB962C8B-B14F-4D97-AF65-F5344CB8AC3E}">
        <p14:creationId xmlns:p14="http://schemas.microsoft.com/office/powerpoint/2010/main" val="860800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71" y="101601"/>
            <a:ext cx="8461829" cy="1612128"/>
          </a:xfrm>
        </p:spPr>
        <p:txBody>
          <a:bodyPr>
            <a:noAutofit/>
          </a:bodyPr>
          <a:lstStyle/>
          <a:p>
            <a:pPr algn="ctr"/>
            <a:r>
              <a:rPr lang="en-US" sz="5400" b="1" dirty="0" smtClean="0"/>
              <a:t>Court Packing Plan</a:t>
            </a:r>
            <a:endParaRPr lang="en-US" sz="5400" dirty="0"/>
          </a:p>
        </p:txBody>
      </p:sp>
      <p:sp>
        <p:nvSpPr>
          <p:cNvPr id="3" name="Content Placeholder 2"/>
          <p:cNvSpPr>
            <a:spLocks noGrp="1"/>
          </p:cNvSpPr>
          <p:nvPr>
            <p:ph idx="1"/>
          </p:nvPr>
        </p:nvSpPr>
        <p:spPr>
          <a:xfrm>
            <a:off x="188685" y="1713728"/>
            <a:ext cx="11829143" cy="4996787"/>
          </a:xfrm>
        </p:spPr>
        <p:txBody>
          <a:bodyPr>
            <a:normAutofit fontScale="85000" lnSpcReduction="10000"/>
          </a:bodyPr>
          <a:lstStyle/>
          <a:p>
            <a:r>
              <a:rPr lang="en-US" dirty="0"/>
              <a:t>Conservatives are quietly engaged in court-packing plan where </a:t>
            </a:r>
            <a:r>
              <a:rPr lang="en-US" dirty="0" smtClean="0"/>
              <a:t>Trump </a:t>
            </a:r>
            <a:r>
              <a:rPr lang="en-US" dirty="0"/>
              <a:t>will add twice as many lifetime members to the federal judiciary in two years (650) as President Obama named </a:t>
            </a:r>
            <a:r>
              <a:rPr lang="en-US" i="1" dirty="0"/>
              <a:t>in eight years</a:t>
            </a:r>
            <a:r>
              <a:rPr lang="en-US" dirty="0"/>
              <a:t> (325).</a:t>
            </a:r>
          </a:p>
          <a:p>
            <a:r>
              <a:rPr lang="en-US" dirty="0" smtClean="0"/>
              <a:t>There </a:t>
            </a:r>
            <a:r>
              <a:rPr lang="en-US" dirty="0"/>
              <a:t>is a GOP plan in the works to increase the number of federal judgeships by 30-50%.</a:t>
            </a:r>
          </a:p>
          <a:p>
            <a:r>
              <a:rPr lang="en-US" dirty="0" smtClean="0"/>
              <a:t>In addition, the plan calls for </a:t>
            </a:r>
            <a:r>
              <a:rPr lang="en-US" dirty="0"/>
              <a:t>Congress </a:t>
            </a:r>
            <a:r>
              <a:rPr lang="en-US" dirty="0" smtClean="0"/>
              <a:t>to abolish </a:t>
            </a:r>
            <a:r>
              <a:rPr lang="en-US" dirty="0"/>
              <a:t>158 administrative law judgeships in federal regulatory agencies, such as the Environmental Protection Agency, Food and Drug Administration, Federal Communications Commission, and Securities and Exchange Commission, and replace these impartial fact-finders with a new corps of 158 Trump-selected judges who — unlike current administrative law judges — would serve for life.</a:t>
            </a:r>
          </a:p>
          <a:p>
            <a:r>
              <a:rPr lang="en-US" dirty="0" smtClean="0"/>
              <a:t>Unlike </a:t>
            </a:r>
            <a:r>
              <a:rPr lang="en-US" dirty="0"/>
              <a:t>the existing administrative law judges, selected as nonpartisan members of the civil service, </a:t>
            </a:r>
            <a:r>
              <a:rPr lang="en-US" dirty="0" smtClean="0"/>
              <a:t>this new </a:t>
            </a:r>
            <a:r>
              <a:rPr lang="en-US" dirty="0"/>
              <a:t>replacement corps would all be picked in a single year, by a single man: Donald J. Trump</a:t>
            </a:r>
            <a:r>
              <a:rPr lang="en-US" dirty="0" smtClean="0"/>
              <a:t>.</a:t>
            </a:r>
          </a:p>
          <a:p>
            <a:r>
              <a:rPr lang="en-US" dirty="0"/>
              <a:t>As a result, </a:t>
            </a:r>
            <a:r>
              <a:rPr lang="en-US" dirty="0" smtClean="0"/>
              <a:t>if this plan passes this year, by </a:t>
            </a:r>
            <a:r>
              <a:rPr lang="en-US" dirty="0"/>
              <a:t>sometime in 2018, 1 in 8 cases filed in federal court will be heard by a judge picked by Trump. Many of these judges will likely still be serving in 2050</a:t>
            </a:r>
            <a:r>
              <a:rPr lang="en-US" dirty="0" smtClean="0"/>
              <a:t>.</a:t>
            </a:r>
            <a:endParaRPr lang="en-US" dirty="0"/>
          </a:p>
        </p:txBody>
      </p:sp>
      <p:pic>
        <p:nvPicPr>
          <p:cNvPr id="4" name="Picture 3"/>
          <p:cNvPicPr>
            <a:picLocks noChangeAspect="1"/>
          </p:cNvPicPr>
          <p:nvPr/>
        </p:nvPicPr>
        <p:blipFill>
          <a:blip r:embed="rId2"/>
          <a:stretch>
            <a:fillRect/>
          </a:stretch>
        </p:blipFill>
        <p:spPr>
          <a:xfrm>
            <a:off x="899652" y="101601"/>
            <a:ext cx="2329419" cy="1476476"/>
          </a:xfrm>
          <a:prstGeom prst="rect">
            <a:avLst/>
          </a:prstGeom>
        </p:spPr>
      </p:pic>
    </p:spTree>
    <p:extLst>
      <p:ext uri="{BB962C8B-B14F-4D97-AF65-F5344CB8AC3E}">
        <p14:creationId xmlns:p14="http://schemas.microsoft.com/office/powerpoint/2010/main" val="31202444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8752&quot;&gt;&lt;/object&gt;&lt;object type=&quot;2&quot; unique_id=&quot;18753&quot;&gt;&lt;object type=&quot;3&quot; unique_id=&quot;18754&quot;&gt;&lt;property id=&quot;20148&quot; value=&quot;5&quot;/&gt;&lt;property id=&quot;20300&quot; value=&quot;Slide 1 - &amp;quot;Trumpifying the Judiciary:  Packing the Federal Courts with Conservatives&amp;quot;&quot;/&gt;&lt;property id=&quot;20307&quot; value=&quot;256&quot;/&gt;&lt;/object&gt;&lt;object type=&quot;3&quot; unique_id=&quot;18756&quot;&gt;&lt;property id=&quot;20148&quot; value=&quot;5&quot;/&gt;&lt;property id=&quot;20300&quot; value=&quot;Slide 10 - &amp;quot;2016 Exit Poll Supreme Court Matters More to GOP Voters&amp;quot;&quot;/&gt;&lt;property id=&quot;20307&quot; value=&quot;267&quot;/&gt;&lt;/object&gt;&lt;object type=&quot;3&quot; unique_id=&quot;18757&quot;&gt;&lt;property id=&quot;20148&quot; value=&quot;5&quot;/&gt;&lt;property id=&quot;20300&quot; value=&quot;Slide 11&quot;/&gt;&lt;property id=&quot;20307&quot; value=&quot;268&quot;/&gt;&lt;/object&gt;&lt;object type=&quot;3&quot; unique_id=&quot;18758&quot;&gt;&lt;property id=&quot;20148&quot; value=&quot;5&quot;/&gt;&lt;property id=&quot;20300&quot; value=&quot;Slide 12&quot;/&gt;&lt;property id=&quot;20307&quot; value=&quot;269&quot;/&gt;&lt;/object&gt;&lt;object type=&quot;3&quot; unique_id=&quot;18760&quot;&gt;&lt;property id=&quot;20148&quot; value=&quot;5&quot;/&gt;&lt;property id=&quot;20300&quot; value=&quot;Slide 15 - &amp;quot;Future Retirements?&amp;quot;&quot;/&gt;&lt;property id=&quot;20307&quot; value=&quot;271&quot;/&gt;&lt;/object&gt;&lt;object type=&quot;3&quot; unique_id=&quot;18769&quot;&gt;&lt;property id=&quot;20148&quot; value=&quot;5&quot;/&gt;&lt;property id=&quot;20300&quot; value=&quot;Slide 17 - &amp;quot;Conclusion&amp;quot;&quot;/&gt;&lt;property id=&quot;20307&quot; value=&quot;266&quot;/&gt;&lt;/object&gt;&lt;object type=&quot;3&quot; unique_id=&quot;18968&quot;&gt;&lt;property id=&quot;20148&quot; value=&quot;5&quot;/&gt;&lt;property id=&quot;20300&quot; value=&quot;Slide 5 - &amp;quot;Trump Appointing Judges at Rapid Pace&amp;quot;&quot;/&gt;&lt;property id=&quot;20307&quot; value=&quot;272&quot;/&gt;&lt;/object&gt;&lt;object type=&quot;3&quot; unique_id=&quot;18969&quot;&gt;&lt;property id=&quot;20148&quot; value=&quot;5&quot;/&gt;&lt;property id=&quot;20300&quot; value=&quot;Slide 6&quot;/&gt;&lt;property id=&quot;20307&quot; value=&quot;273&quot;/&gt;&lt;/object&gt;&lt;object type=&quot;3&quot; unique_id=&quot;23637&quot;&gt;&lt;property id=&quot;20148&quot; value=&quot;5&quot;/&gt;&lt;property id=&quot;20300&quot; value=&quot;Slide 2 - &amp;quot;Federal Judicial Vacancies&amp;quot;&quot;/&gt;&lt;property id=&quot;20307&quot; value=&quot;275&quot;/&gt;&lt;/object&gt;&lt;object type=&quot;3&quot; unique_id=&quot;23828&quot;&gt;&lt;property id=&quot;20148&quot; value=&quot;5&quot;/&gt;&lt;property id=&quot;20300&quot; value=&quot;Slide 7&quot;/&gt;&lt;property id=&quot;20307&quot; value=&quot;276&quot;/&gt;&lt;/object&gt;&lt;object type=&quot;3&quot; unique_id=&quot;23895&quot;&gt;&lt;property id=&quot;20148&quot; value=&quot;5&quot;/&gt;&lt;property id=&quot;20300&quot; value=&quot;Slide 8&quot;/&gt;&lt;property id=&quot;20307&quot; value=&quot;277&quot;/&gt;&lt;/object&gt;&lt;object type=&quot;3&quot; unique_id=&quot;24282&quot;&gt;&lt;property id=&quot;20148&quot; value=&quot;5&quot;/&gt;&lt;property id=&quot;20300&quot; value=&quot;Slide 3 - &amp;quot;Trumpifying the Judiciary&amp;quot;&quot;/&gt;&lt;property id=&quot;20307&quot; value=&quot;282&quot;/&gt;&lt;/object&gt;&lt;object type=&quot;3&quot; unique_id=&quot;24283&quot;&gt;&lt;property id=&quot;20148&quot; value=&quot;5&quot;/&gt;&lt;property id=&quot;20300&quot; value=&quot;Slide 4 - &amp;quot;The Selection Process&amp;quot;&quot;/&gt;&lt;property id=&quot;20307&quot; value=&quot;283&quot;/&gt;&lt;/object&gt;&lt;object type=&quot;3&quot; unique_id=&quot;24570&quot;&gt;&lt;property id=&quot;20148&quot; value=&quot;5&quot;/&gt;&lt;property id=&quot;20300&quot; value=&quot;Slide 9 - &amp;quot;Court Packing Plan&amp;quot;&quot;/&gt;&lt;property id=&quot;20307&quot; value=&quot;284&quot;/&gt;&lt;/object&gt;&lt;object type=&quot;3&quot; unique_id=&quot;24571&quot;&gt;&lt;property id=&quot;20148&quot; value=&quot;5&quot;/&gt;&lt;property id=&quot;20300&quot; value=&quot;Slide 13 - &amp;quot;Supreme Court Justice Neil Gorsuch&amp;quot;&quot;/&gt;&lt;property id=&quot;20307&quot; value=&quot;286&quot;/&gt;&lt;/object&gt;&lt;object type=&quot;3&quot; unique_id=&quot;24572&quot;&gt;&lt;property id=&quot;20148&quot; value=&quot;5&quot;/&gt;&lt;property id=&quot;20300&quot; value=&quot;Slide 14&quot;/&gt;&lt;property id=&quot;20307&quot; value=&quot;285&quot;/&gt;&lt;/object&gt;&lt;object type=&quot;3&quot; unique_id=&quot;24573&quot;&gt;&lt;property id=&quot;20148&quot; value=&quot;5&quot;/&gt;&lt;property id=&quot;20300&quot; value=&quot;Slide 16 - &amp;quot;2018 Midterm Election and Senate Control&amp;quot;&quot;/&gt;&lt;property id=&quot;20307&quot; value=&quot;28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2822</TotalTime>
  <Words>1008</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Trumpifying the Judiciary:  Packing the Federal Courts with Conservatives</vt:lpstr>
      <vt:lpstr>Federal Judicial Vacancies</vt:lpstr>
      <vt:lpstr>Trumpifying the Judiciary</vt:lpstr>
      <vt:lpstr>The Selection Process</vt:lpstr>
      <vt:lpstr>Trump Appointing Judges at Rapid Pace</vt:lpstr>
      <vt:lpstr>PowerPoint Presentation</vt:lpstr>
      <vt:lpstr>PowerPoint Presentation</vt:lpstr>
      <vt:lpstr>PowerPoint Presentation</vt:lpstr>
      <vt:lpstr>Court Packing Plan</vt:lpstr>
      <vt:lpstr>2016 Exit Poll Supreme Court Matters More to GOP Voters</vt:lpstr>
      <vt:lpstr>PowerPoint Presentation</vt:lpstr>
      <vt:lpstr>PowerPoint Presentation</vt:lpstr>
      <vt:lpstr>Supreme Court Justice Neil Gorsuch</vt:lpstr>
      <vt:lpstr>PowerPoint Presentation</vt:lpstr>
      <vt:lpstr>Future Retirements?</vt:lpstr>
      <vt:lpstr>2018 Midterm Election and Senate Control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Artemus Ward</dc:creator>
  <cp:lastModifiedBy>April Davis</cp:lastModifiedBy>
  <cp:revision>34</cp:revision>
  <dcterms:created xsi:type="dcterms:W3CDTF">2018-02-25T16:31:40Z</dcterms:created>
  <dcterms:modified xsi:type="dcterms:W3CDTF">2018-03-13T13:54:00Z</dcterms:modified>
</cp:coreProperties>
</file>